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71" r:id="rId3"/>
    <p:sldId id="257" r:id="rId4"/>
    <p:sldId id="261" r:id="rId5"/>
    <p:sldId id="267" r:id="rId6"/>
    <p:sldId id="263" r:id="rId7"/>
    <p:sldId id="266" r:id="rId8"/>
    <p:sldId id="274" r:id="rId9"/>
    <p:sldId id="262" r:id="rId10"/>
    <p:sldId id="275" r:id="rId11"/>
    <p:sldId id="258" r:id="rId12"/>
    <p:sldId id="25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747"/>
  </p:normalViewPr>
  <p:slideViewPr>
    <p:cSldViewPr snapToGrid="0">
      <p:cViewPr varScale="1">
        <p:scale>
          <a:sx n="136" d="100"/>
          <a:sy n="136" d="100"/>
        </p:scale>
        <p:origin x="216" y="40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7E57A-1308-9B43-BF04-85486D0FA006}" type="datetimeFigureOut">
              <a:rPr lang="en-US" smtClean="0"/>
              <a:t>9/18/22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68E8E6-9A13-E543-92EC-8BDFD9F24A85}" type="slidenum">
              <a:rPr lang="en-US" smtClean="0"/>
              <a:t>‹#›</a:t>
            </a:fld>
            <a:endParaRPr lang="en-US"/>
          </a:p>
        </p:txBody>
      </p:sp>
    </p:spTree>
    <p:extLst>
      <p:ext uri="{BB962C8B-B14F-4D97-AF65-F5344CB8AC3E}">
        <p14:creationId xmlns:p14="http://schemas.microsoft.com/office/powerpoint/2010/main" val="2703722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 am James Montgomery from the Machine Learning and Instrument Autonomy group 398J. To give a short introduction, I work as an ML engineer which specializes in the design and implementation for both research and deployment of ML services and tools. I have worked on a number of projects that sought to create a generalized system to apply to many different use cases. Time-FED is one of those systems that’s been developed over the past two years to tackle the very large domain that is timeseries. </a:t>
            </a:r>
          </a:p>
          <a:p>
            <a:endParaRPr lang="en-US" dirty="0"/>
          </a:p>
          <a:p>
            <a:r>
              <a:rPr lang="en-US" dirty="0"/>
              <a:t>*Briefly mention what we’re looking for: New collaborators and infusion opportunities</a:t>
            </a:r>
          </a:p>
        </p:txBody>
      </p:sp>
      <p:sp>
        <p:nvSpPr>
          <p:cNvPr id="4" name="Slide Number Placeholder 3"/>
          <p:cNvSpPr>
            <a:spLocks noGrp="1"/>
          </p:cNvSpPr>
          <p:nvPr>
            <p:ph type="sldNum" sz="quarter" idx="5"/>
          </p:nvPr>
        </p:nvSpPr>
        <p:spPr/>
        <p:txBody>
          <a:bodyPr/>
          <a:lstStyle/>
          <a:p>
            <a:fld id="{0368E8E6-9A13-E543-92EC-8BDFD9F24A85}" type="slidenum">
              <a:rPr lang="en-US" smtClean="0"/>
              <a:t>1</a:t>
            </a:fld>
            <a:endParaRPr lang="en-US"/>
          </a:p>
        </p:txBody>
      </p:sp>
    </p:spTree>
    <p:extLst>
      <p:ext uri="{BB962C8B-B14F-4D97-AF65-F5344CB8AC3E}">
        <p14:creationId xmlns:p14="http://schemas.microsoft.com/office/powerpoint/2010/main" val="639020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hopes for Time-FED is that it gains new opportunities for infusion. For example, this is one of the infusion plans we’ve developed that leans on two other technologies being developed currently: ORCHIDS and CODEX. ORCHIDS is a data-harmonizer tool that ingests mission data to output a time-harmonized dataset. </a:t>
            </a:r>
          </a:p>
        </p:txBody>
      </p:sp>
      <p:sp>
        <p:nvSpPr>
          <p:cNvPr id="4" name="Slide Number Placeholder 3"/>
          <p:cNvSpPr>
            <a:spLocks noGrp="1"/>
          </p:cNvSpPr>
          <p:nvPr>
            <p:ph type="sldNum" sz="quarter" idx="5"/>
          </p:nvPr>
        </p:nvSpPr>
        <p:spPr/>
        <p:txBody>
          <a:bodyPr/>
          <a:lstStyle/>
          <a:p>
            <a:fld id="{0368E8E6-9A13-E543-92EC-8BDFD9F24A85}" type="slidenum">
              <a:rPr lang="en-US" smtClean="0"/>
              <a:t>11</a:t>
            </a:fld>
            <a:endParaRPr lang="en-US"/>
          </a:p>
        </p:txBody>
      </p:sp>
    </p:spTree>
    <p:extLst>
      <p:ext uri="{BB962C8B-B14F-4D97-AF65-F5344CB8AC3E}">
        <p14:creationId xmlns:p14="http://schemas.microsoft.com/office/powerpoint/2010/main" val="4254227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Time-FED was developed to tackle the sparsity issue in timeseries datasets. It has a variety of strengths including the ability to extract extra temporal information, produce ML models, and provide a real-time interface for forecasting. </a:t>
            </a:r>
          </a:p>
        </p:txBody>
      </p:sp>
      <p:sp>
        <p:nvSpPr>
          <p:cNvPr id="4" name="Slide Number Placeholder 3"/>
          <p:cNvSpPr>
            <a:spLocks noGrp="1"/>
          </p:cNvSpPr>
          <p:nvPr>
            <p:ph type="sldNum" sz="quarter" idx="5"/>
          </p:nvPr>
        </p:nvSpPr>
        <p:spPr/>
        <p:txBody>
          <a:bodyPr/>
          <a:lstStyle/>
          <a:p>
            <a:fld id="{0368E8E6-9A13-E543-92EC-8BDFD9F24A85}" type="slidenum">
              <a:rPr lang="en-US" smtClean="0"/>
              <a:t>12</a:t>
            </a:fld>
            <a:endParaRPr lang="en-US"/>
          </a:p>
        </p:txBody>
      </p:sp>
    </p:spTree>
    <p:extLst>
      <p:ext uri="{BB962C8B-B14F-4D97-AF65-F5344CB8AC3E}">
        <p14:creationId xmlns:p14="http://schemas.microsoft.com/office/powerpoint/2010/main" val="139208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a brief history, Time-FED was born out of a need to do timeseries forecasting on two different, yet similar, datasets. It initially began as a module under a project working for the Deep Space Network (or DSN) back in 2020. The module had promise but due to a lack of funding the project did not move forward with the technology at the time. Eventually a new collaborator came along from the DSOC group in 2021 that wanted to apply ML forecasting to their data. Seeing an opportunity to take that old module and apply it to a new use case lead to the creation of a full system that we now have named Time-FED. These two datasets, DSN and DSOC, had similar needs in forecasting, but presented different input kinds: the former was multivariate, multi-stream input and the latter was multivariate single-stream input. These are two common kinds of timeseries data that we needed a single system to be able to handle. The next few slides will go into detail about why we created this system to respond to these datasets.</a:t>
            </a:r>
          </a:p>
        </p:txBody>
      </p:sp>
      <p:sp>
        <p:nvSpPr>
          <p:cNvPr id="4" name="Slide Number Placeholder 3"/>
          <p:cNvSpPr>
            <a:spLocks noGrp="1"/>
          </p:cNvSpPr>
          <p:nvPr>
            <p:ph type="sldNum" sz="quarter" idx="5"/>
          </p:nvPr>
        </p:nvSpPr>
        <p:spPr/>
        <p:txBody>
          <a:bodyPr/>
          <a:lstStyle/>
          <a:p>
            <a:fld id="{0368E8E6-9A13-E543-92EC-8BDFD9F24A85}" type="slidenum">
              <a:rPr lang="en-US" smtClean="0"/>
              <a:t>2</a:t>
            </a:fld>
            <a:endParaRPr lang="en-US"/>
          </a:p>
        </p:txBody>
      </p:sp>
    </p:spTree>
    <p:extLst>
      <p:ext uri="{BB962C8B-B14F-4D97-AF65-F5344CB8AC3E}">
        <p14:creationId xmlns:p14="http://schemas.microsoft.com/office/powerpoint/2010/main" val="8290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challenging steps for data science is data preparation. This is because data often has unique challenges that must be resolved before we can apply an ML algorithm. For the datasets that </a:t>
            </a:r>
            <a:r>
              <a:rPr lang="en-US" dirty="0" err="1"/>
              <a:t>TimeFED</a:t>
            </a:r>
            <a:r>
              <a:rPr lang="en-US" dirty="0"/>
              <a:t> is handling, the largest challenge was that the data is inconsistently sampled. Some variables may sample at different rates; some instruments may produce intermittent reports; the data has been prefiltered; amongst other reasons. Due to these issues, the ability to extract temporally-related information from the data may be limited. Time-FED attempts to address these issues using </a:t>
            </a:r>
            <a:r>
              <a:rPr lang="en-US" dirty="0" err="1"/>
              <a:t>generizable</a:t>
            </a:r>
            <a:r>
              <a:rPr lang="en-US" dirty="0"/>
              <a:t> techniques in hopes to be applicable to different and new datasets. </a:t>
            </a:r>
          </a:p>
        </p:txBody>
      </p:sp>
      <p:sp>
        <p:nvSpPr>
          <p:cNvPr id="4" name="Slide Number Placeholder 3"/>
          <p:cNvSpPr>
            <a:spLocks noGrp="1"/>
          </p:cNvSpPr>
          <p:nvPr>
            <p:ph type="sldNum" sz="quarter" idx="5"/>
          </p:nvPr>
        </p:nvSpPr>
        <p:spPr/>
        <p:txBody>
          <a:bodyPr/>
          <a:lstStyle/>
          <a:p>
            <a:fld id="{0368E8E6-9A13-E543-92EC-8BDFD9F24A85}" type="slidenum">
              <a:rPr lang="en-US" smtClean="0"/>
              <a:t>3</a:t>
            </a:fld>
            <a:endParaRPr lang="en-US"/>
          </a:p>
        </p:txBody>
      </p:sp>
    </p:spTree>
    <p:extLst>
      <p:ext uri="{BB962C8B-B14F-4D97-AF65-F5344CB8AC3E}">
        <p14:creationId xmlns:p14="http://schemas.microsoft.com/office/powerpoint/2010/main" val="2490575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inconsistent sampling problem is what we call sparsity. This was the largest problem for Time-FED to tackle as the datasets we were originally given was very sparse. Take this graph for instance: the bottom five variables are all weather variables, and a few science variables are included such as SZA and r0. The meaning of these variables is irrelevant, but notice the vertical grey bars in the </a:t>
            </a:r>
            <a:r>
              <a:rPr lang="en-US" dirty="0" err="1"/>
              <a:t>centre</a:t>
            </a:r>
            <a:r>
              <a:rPr lang="en-US" dirty="0"/>
              <a:t> of the graph. These are the timestamps, or samples, that are considered “fully dense,” as in there is a value for every variable for this sample. As you can see, the number of fully dense samples is very limited. Even if you disregard some variables such as Cn2 and o(I)/I, and while you can’t see it exactly in this graph, the other variables would not produce many more fully dense samples. </a:t>
            </a:r>
          </a:p>
        </p:txBody>
      </p:sp>
      <p:sp>
        <p:nvSpPr>
          <p:cNvPr id="4" name="Slide Number Placeholder 3"/>
          <p:cNvSpPr>
            <a:spLocks noGrp="1"/>
          </p:cNvSpPr>
          <p:nvPr>
            <p:ph type="sldNum" sz="quarter" idx="5"/>
          </p:nvPr>
        </p:nvSpPr>
        <p:spPr/>
        <p:txBody>
          <a:bodyPr/>
          <a:lstStyle/>
          <a:p>
            <a:fld id="{0368E8E6-9A13-E543-92EC-8BDFD9F24A85}" type="slidenum">
              <a:rPr lang="en-US" smtClean="0"/>
              <a:t>4</a:t>
            </a:fld>
            <a:endParaRPr lang="en-US"/>
          </a:p>
        </p:txBody>
      </p:sp>
    </p:spTree>
    <p:extLst>
      <p:ext uri="{BB962C8B-B14F-4D97-AF65-F5344CB8AC3E}">
        <p14:creationId xmlns:p14="http://schemas.microsoft.com/office/powerpoint/2010/main" val="3801885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further highlighted by this histogram which shows the sizes of the gaps for each variable. There are a significant number of gaps that range of 60 minutes or more in length. When our data is expected to sample every minute, having a gap of an hour or more makes techniques such as interpolation unviable. After all, interpolation would lead to the creation of fake data which is a problem we would rather avoid altogether. So, what would be the solution?</a:t>
            </a:r>
          </a:p>
        </p:txBody>
      </p:sp>
      <p:sp>
        <p:nvSpPr>
          <p:cNvPr id="4" name="Slide Number Placeholder 3"/>
          <p:cNvSpPr>
            <a:spLocks noGrp="1"/>
          </p:cNvSpPr>
          <p:nvPr>
            <p:ph type="sldNum" sz="quarter" idx="5"/>
          </p:nvPr>
        </p:nvSpPr>
        <p:spPr/>
        <p:txBody>
          <a:bodyPr/>
          <a:lstStyle/>
          <a:p>
            <a:fld id="{0368E8E6-9A13-E543-92EC-8BDFD9F24A85}" type="slidenum">
              <a:rPr lang="en-US" smtClean="0"/>
              <a:t>5</a:t>
            </a:fld>
            <a:endParaRPr lang="en-US"/>
          </a:p>
        </p:txBody>
      </p:sp>
    </p:spTree>
    <p:extLst>
      <p:ext uri="{BB962C8B-B14F-4D97-AF65-F5344CB8AC3E}">
        <p14:creationId xmlns:p14="http://schemas.microsoft.com/office/powerpoint/2010/main" val="1614924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Time-FED has implemented the technique of binned-featurization. This kills two birds with one stone: we need to work around the gaps in the sparse dataset, and we want to extract more temporal information (or features) from the data, leveraging the fact that it is time series data. The idea here is that we take a window of time, or a subset of the data, to do further processing on. This graphic highlights what’s happening: the input raw data has a few gaps along the way. If you were to visualize reducing this arbitrary variable data down to a flat line, as seen in the lower plot, then we can imagine where we can extract these windows of data. The first part of the variable is dense enough to extract four windows, then there’s a gap, then two more windows, gap, four more, gap, so on and so forth. We extract as many of these windows as we can, and we take into consideration other variables and various configuration options, and we’re left with some amount of windows to do processing on. This leads into the next step: applying featurization using </a:t>
            </a:r>
            <a:r>
              <a:rPr lang="en-US" dirty="0" err="1"/>
              <a:t>tsfresh</a:t>
            </a:r>
            <a:r>
              <a:rPr lang="en-US" dirty="0"/>
              <a:t>.</a:t>
            </a:r>
          </a:p>
          <a:p>
            <a:endParaRPr lang="en-US" dirty="0"/>
          </a:p>
          <a:p>
            <a:r>
              <a:rPr lang="en-US" dirty="0"/>
              <a:t>This leads us to a package called </a:t>
            </a:r>
            <a:r>
              <a:rPr lang="en-US" dirty="0" err="1"/>
              <a:t>TSFresh</a:t>
            </a:r>
            <a:r>
              <a:rPr lang="en-US" dirty="0"/>
              <a:t>., such as wavelet coefficients, </a:t>
            </a:r>
            <a:r>
              <a:rPr lang="en-US" dirty="0" err="1"/>
              <a:t>fourier</a:t>
            </a:r>
            <a:r>
              <a:rPr lang="en-US" dirty="0"/>
              <a:t> transformations, and basic statistics such as min, max, </a:t>
            </a:r>
            <a:r>
              <a:rPr lang="en-US" dirty="0" err="1"/>
              <a:t>stddev</a:t>
            </a:r>
            <a:r>
              <a:rPr lang="en-US" dirty="0"/>
              <a:t>, etc. The idea here is that we take a “window” of data (also defined as a subset of data), pass it through </a:t>
            </a:r>
            <a:r>
              <a:rPr lang="en-US" dirty="0" err="1"/>
              <a:t>TSFresh</a:t>
            </a:r>
            <a:r>
              <a:rPr lang="en-US" dirty="0"/>
              <a:t> to get new features, and at the same time the window is condensed down to one output sample. </a:t>
            </a:r>
          </a:p>
        </p:txBody>
      </p:sp>
      <p:sp>
        <p:nvSpPr>
          <p:cNvPr id="4" name="Slide Number Placeholder 3"/>
          <p:cNvSpPr>
            <a:spLocks noGrp="1"/>
          </p:cNvSpPr>
          <p:nvPr>
            <p:ph type="sldNum" sz="quarter" idx="5"/>
          </p:nvPr>
        </p:nvSpPr>
        <p:spPr/>
        <p:txBody>
          <a:bodyPr/>
          <a:lstStyle/>
          <a:p>
            <a:fld id="{0368E8E6-9A13-E543-92EC-8BDFD9F24A85}" type="slidenum">
              <a:rPr lang="en-US" smtClean="0"/>
              <a:t>6</a:t>
            </a:fld>
            <a:endParaRPr lang="en-US"/>
          </a:p>
        </p:txBody>
      </p:sp>
    </p:spTree>
    <p:extLst>
      <p:ext uri="{BB962C8B-B14F-4D97-AF65-F5344CB8AC3E}">
        <p14:creationId xmlns:p14="http://schemas.microsoft.com/office/powerpoint/2010/main" val="1865718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TSFresh</a:t>
            </a:r>
            <a:r>
              <a:rPr lang="en-US" dirty="0"/>
              <a:t> is a timeseries package that comes with hundreds of functions to extract new features from an input timeseries stream. As mentioned in the previous slide, we extract as many windows of M samples by N variables as we can from the raw data, pass this window in </a:t>
            </a:r>
            <a:r>
              <a:rPr lang="en-US" dirty="0" err="1"/>
              <a:t>tsfresh</a:t>
            </a:r>
            <a:r>
              <a:rPr lang="en-US" dirty="0"/>
              <a:t>, and retrieve an output of 1 sample by N variables times F, which is the number of features calculated. </a:t>
            </a:r>
            <a:r>
              <a:rPr lang="en-US" dirty="0" err="1"/>
              <a:t>TSFresh</a:t>
            </a:r>
            <a:r>
              <a:rPr lang="en-US" dirty="0"/>
              <a:t> offers hundreds of features, and a few can be seen in this graphic. Imagine this plot is one window of our data. </a:t>
            </a:r>
            <a:r>
              <a:rPr lang="en-US" dirty="0" err="1"/>
              <a:t>TSFresh</a:t>
            </a:r>
            <a:r>
              <a:rPr lang="en-US" dirty="0"/>
              <a:t> would return us new features such as the max, min, median, mean, number of peaks, and many more. This is done on each window for thousands of windows. </a:t>
            </a:r>
          </a:p>
          <a:p>
            <a:endParaRPr lang="en-US" dirty="0"/>
          </a:p>
        </p:txBody>
      </p:sp>
      <p:sp>
        <p:nvSpPr>
          <p:cNvPr id="4" name="Slide Number Placeholder 3"/>
          <p:cNvSpPr>
            <a:spLocks noGrp="1"/>
          </p:cNvSpPr>
          <p:nvPr>
            <p:ph type="sldNum" sz="quarter" idx="5"/>
          </p:nvPr>
        </p:nvSpPr>
        <p:spPr/>
        <p:txBody>
          <a:bodyPr/>
          <a:lstStyle/>
          <a:p>
            <a:fld id="{0368E8E6-9A13-E543-92EC-8BDFD9F24A85}" type="slidenum">
              <a:rPr lang="en-US" smtClean="0"/>
              <a:t>7</a:t>
            </a:fld>
            <a:endParaRPr lang="en-US"/>
          </a:p>
        </p:txBody>
      </p:sp>
    </p:spTree>
    <p:extLst>
      <p:ext uri="{BB962C8B-B14F-4D97-AF65-F5344CB8AC3E}">
        <p14:creationId xmlns:p14="http://schemas.microsoft.com/office/powerpoint/2010/main" val="1024846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preprocessing work leads into the ability to create sets of models. Time-FED is designed to be able to handle sparse data, but also missing variables altogether. We can create sets of models that include only a subset of variables. Of course, this comes with performance hits depending on which variables are present, but enables the ability to always be forecasting, possibly even improving forecasts over time as variables become available again. Not only do we create model sets for different variable combinations, but we also create models for different forecasting steps. For the DSOC case, we forecasted every 5 minutes up to 3 hours, which gave us a set of 36 models. So, with a large set size, and multiple combinations of available variables, we’re pushing hundreds of models out and are </a:t>
            </a:r>
            <a:r>
              <a:rPr lang="en-US"/>
              <a:t>constantly loading and unloading them into memory to respond to the incoming data. </a:t>
            </a:r>
            <a:endParaRPr lang="en-US" dirty="0"/>
          </a:p>
        </p:txBody>
      </p:sp>
      <p:sp>
        <p:nvSpPr>
          <p:cNvPr id="4" name="Slide Number Placeholder 3"/>
          <p:cNvSpPr>
            <a:spLocks noGrp="1"/>
          </p:cNvSpPr>
          <p:nvPr>
            <p:ph type="sldNum" sz="quarter" idx="5"/>
          </p:nvPr>
        </p:nvSpPr>
        <p:spPr/>
        <p:txBody>
          <a:bodyPr/>
          <a:lstStyle/>
          <a:p>
            <a:fld id="{0368E8E6-9A13-E543-92EC-8BDFD9F24A85}" type="slidenum">
              <a:rPr lang="en-US" smtClean="0"/>
              <a:t>8</a:t>
            </a:fld>
            <a:endParaRPr lang="en-US"/>
          </a:p>
        </p:txBody>
      </p:sp>
    </p:spTree>
    <p:extLst>
      <p:ext uri="{BB962C8B-B14F-4D97-AF65-F5344CB8AC3E}">
        <p14:creationId xmlns:p14="http://schemas.microsoft.com/office/powerpoint/2010/main" val="3391116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of those previous steps and having trained a set of models that can forecast every 5 minutes into the future up to 3 hours, we’ve arrived to </a:t>
            </a:r>
            <a:r>
              <a:rPr lang="en-US" dirty="0" err="1"/>
              <a:t>favourable</a:t>
            </a:r>
            <a:r>
              <a:rPr lang="en-US" dirty="0"/>
              <a:t> results. Our sponsors at the time had a tolerance of 20% error, and as you can see the top plot shows we met that for the first 110 minutes of forecasting when we had all variables available. </a:t>
            </a:r>
          </a:p>
        </p:txBody>
      </p:sp>
      <p:sp>
        <p:nvSpPr>
          <p:cNvPr id="4" name="Slide Number Placeholder 3"/>
          <p:cNvSpPr>
            <a:spLocks noGrp="1"/>
          </p:cNvSpPr>
          <p:nvPr>
            <p:ph type="sldNum" sz="quarter" idx="5"/>
          </p:nvPr>
        </p:nvSpPr>
        <p:spPr/>
        <p:txBody>
          <a:bodyPr/>
          <a:lstStyle/>
          <a:p>
            <a:fld id="{0368E8E6-9A13-E543-92EC-8BDFD9F24A85}" type="slidenum">
              <a:rPr lang="en-US" smtClean="0"/>
              <a:t>9</a:t>
            </a:fld>
            <a:endParaRPr lang="en-US"/>
          </a:p>
        </p:txBody>
      </p:sp>
    </p:spTree>
    <p:extLst>
      <p:ext uri="{BB962C8B-B14F-4D97-AF65-F5344CB8AC3E}">
        <p14:creationId xmlns:p14="http://schemas.microsoft.com/office/powerpoint/2010/main" val="804073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732A547-5079-6D41-A385-E21D7E5FAE90}" type="datetimeFigureOut">
              <a:rPr lang="en-US" smtClean="0"/>
              <a:t>9/18/22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0A3901-286C-DC47-976E-70AD06E847C5}" type="slidenum">
              <a:rPr lang="en-US" smtClean="0"/>
              <a:t>‹#›</a:t>
            </a:fld>
            <a:endParaRPr lang="en-US"/>
          </a:p>
        </p:txBody>
      </p:sp>
    </p:spTree>
    <p:extLst>
      <p:ext uri="{BB962C8B-B14F-4D97-AF65-F5344CB8AC3E}">
        <p14:creationId xmlns:p14="http://schemas.microsoft.com/office/powerpoint/2010/main" val="9492188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32A547-5079-6D41-A385-E21D7E5FAE90}" type="datetimeFigureOut">
              <a:rPr lang="en-US" smtClean="0"/>
              <a:t>9/18/22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A3901-286C-DC47-976E-70AD06E847C5}" type="slidenum">
              <a:rPr lang="en-US" smtClean="0"/>
              <a:t>‹#›</a:t>
            </a:fld>
            <a:endParaRPr lang="en-US"/>
          </a:p>
        </p:txBody>
      </p:sp>
    </p:spTree>
    <p:extLst>
      <p:ext uri="{BB962C8B-B14F-4D97-AF65-F5344CB8AC3E}">
        <p14:creationId xmlns:p14="http://schemas.microsoft.com/office/powerpoint/2010/main" val="3472901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32A547-5079-6D41-A385-E21D7E5FAE90}" type="datetimeFigureOut">
              <a:rPr lang="en-US" smtClean="0"/>
              <a:t>9/18/22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A3901-286C-DC47-976E-70AD06E847C5}" type="slidenum">
              <a:rPr lang="en-US" smtClean="0"/>
              <a:t>‹#›</a:t>
            </a:fld>
            <a:endParaRPr lang="en-US"/>
          </a:p>
        </p:txBody>
      </p:sp>
    </p:spTree>
    <p:extLst>
      <p:ext uri="{BB962C8B-B14F-4D97-AF65-F5344CB8AC3E}">
        <p14:creationId xmlns:p14="http://schemas.microsoft.com/office/powerpoint/2010/main" val="486338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32A547-5079-6D41-A385-E21D7E5FAE90}" type="datetimeFigureOut">
              <a:rPr lang="en-US" smtClean="0"/>
              <a:t>9/18/22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0A3901-286C-DC47-976E-70AD06E847C5}" type="slidenum">
              <a:rPr lang="en-US" smtClean="0"/>
              <a:t>‹#›</a:t>
            </a:fld>
            <a:endParaRPr lang="en-US"/>
          </a:p>
        </p:txBody>
      </p:sp>
    </p:spTree>
    <p:extLst>
      <p:ext uri="{BB962C8B-B14F-4D97-AF65-F5344CB8AC3E}">
        <p14:creationId xmlns:p14="http://schemas.microsoft.com/office/powerpoint/2010/main" val="3693232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732A547-5079-6D41-A385-E21D7E5FAE90}" type="datetimeFigureOut">
              <a:rPr lang="en-US" smtClean="0"/>
              <a:t>9/18/22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0A3901-286C-DC47-976E-70AD06E847C5}" type="slidenum">
              <a:rPr lang="en-US" smtClean="0"/>
              <a:t>‹#›</a:t>
            </a:fld>
            <a:endParaRPr lang="en-US"/>
          </a:p>
        </p:txBody>
      </p:sp>
    </p:spTree>
    <p:extLst>
      <p:ext uri="{BB962C8B-B14F-4D97-AF65-F5344CB8AC3E}">
        <p14:creationId xmlns:p14="http://schemas.microsoft.com/office/powerpoint/2010/main" val="87043484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732A547-5079-6D41-A385-E21D7E5FAE90}" type="datetimeFigureOut">
              <a:rPr lang="en-US" smtClean="0"/>
              <a:t>9/18/22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F0A3901-286C-DC47-976E-70AD06E847C5}" type="slidenum">
              <a:rPr lang="en-US" smtClean="0"/>
              <a:t>‹#›</a:t>
            </a:fld>
            <a:endParaRPr lang="en-US"/>
          </a:p>
        </p:txBody>
      </p:sp>
    </p:spTree>
    <p:extLst>
      <p:ext uri="{BB962C8B-B14F-4D97-AF65-F5344CB8AC3E}">
        <p14:creationId xmlns:p14="http://schemas.microsoft.com/office/powerpoint/2010/main" val="2202602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C732A547-5079-6D41-A385-E21D7E5FAE90}" type="datetimeFigureOut">
              <a:rPr lang="en-US" smtClean="0"/>
              <a:t>9/18/22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0A3901-286C-DC47-976E-70AD06E847C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1668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32A547-5079-6D41-A385-E21D7E5FAE90}" type="datetimeFigureOut">
              <a:rPr lang="en-US" smtClean="0"/>
              <a:t>9/18/22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0A3901-286C-DC47-976E-70AD06E847C5}" type="slidenum">
              <a:rPr lang="en-US" smtClean="0"/>
              <a:t>‹#›</a:t>
            </a:fld>
            <a:endParaRPr lang="en-US"/>
          </a:p>
        </p:txBody>
      </p:sp>
    </p:spTree>
    <p:extLst>
      <p:ext uri="{BB962C8B-B14F-4D97-AF65-F5344CB8AC3E}">
        <p14:creationId xmlns:p14="http://schemas.microsoft.com/office/powerpoint/2010/main" val="359618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32A547-5079-6D41-A385-E21D7E5FAE90}" type="datetimeFigureOut">
              <a:rPr lang="en-US" smtClean="0"/>
              <a:t>9/18/22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0A3901-286C-DC47-976E-70AD06E847C5}" type="slidenum">
              <a:rPr lang="en-US" smtClean="0"/>
              <a:t>‹#›</a:t>
            </a:fld>
            <a:endParaRPr lang="en-US"/>
          </a:p>
        </p:txBody>
      </p:sp>
    </p:spTree>
    <p:extLst>
      <p:ext uri="{BB962C8B-B14F-4D97-AF65-F5344CB8AC3E}">
        <p14:creationId xmlns:p14="http://schemas.microsoft.com/office/powerpoint/2010/main" val="3075731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C732A547-5079-6D41-A385-E21D7E5FAE90}" type="datetimeFigureOut">
              <a:rPr lang="en-US" smtClean="0"/>
              <a:t>9/18/22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F0A3901-286C-DC47-976E-70AD06E847C5}" type="slidenum">
              <a:rPr lang="en-US" smtClean="0"/>
              <a:t>‹#›</a:t>
            </a:fld>
            <a:endParaRPr lang="en-US"/>
          </a:p>
        </p:txBody>
      </p:sp>
    </p:spTree>
    <p:extLst>
      <p:ext uri="{BB962C8B-B14F-4D97-AF65-F5344CB8AC3E}">
        <p14:creationId xmlns:p14="http://schemas.microsoft.com/office/powerpoint/2010/main" val="1225855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732A547-5079-6D41-A385-E21D7E5FAE90}" type="datetimeFigureOut">
              <a:rPr lang="en-US" smtClean="0"/>
              <a:t>9/18/22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F0A3901-286C-DC47-976E-70AD06E847C5}" type="slidenum">
              <a:rPr lang="en-US" smtClean="0"/>
              <a:t>‹#›</a:t>
            </a:fld>
            <a:endParaRPr lang="en-US"/>
          </a:p>
        </p:txBody>
      </p:sp>
    </p:spTree>
    <p:extLst>
      <p:ext uri="{BB962C8B-B14F-4D97-AF65-F5344CB8AC3E}">
        <p14:creationId xmlns:p14="http://schemas.microsoft.com/office/powerpoint/2010/main" val="3695466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732A547-5079-6D41-A385-E21D7E5FAE90}" type="datetimeFigureOut">
              <a:rPr lang="en-US" smtClean="0"/>
              <a:t>9/18/22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F0A3901-286C-DC47-976E-70AD06E847C5}" type="slidenum">
              <a:rPr lang="en-US" smtClean="0"/>
              <a:t>‹#›</a:t>
            </a:fld>
            <a:endParaRPr lang="en-US"/>
          </a:p>
        </p:txBody>
      </p:sp>
    </p:spTree>
    <p:extLst>
      <p:ext uri="{BB962C8B-B14F-4D97-AF65-F5344CB8AC3E}">
        <p14:creationId xmlns:p14="http://schemas.microsoft.com/office/powerpoint/2010/main" val="7020472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mailto:J.Montgomery@jpl.nasa.gov"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mailto:Umaa.D.Rebbapragada@jpl.nasa.gov"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1E1E5-3DE1-19F3-CB3D-5ACC7ADCE66E}"/>
              </a:ext>
            </a:extLst>
          </p:cNvPr>
          <p:cNvSpPr>
            <a:spLocks noGrp="1"/>
          </p:cNvSpPr>
          <p:nvPr>
            <p:ph type="ctrTitle"/>
          </p:nvPr>
        </p:nvSpPr>
        <p:spPr>
          <a:xfrm>
            <a:off x="1749804" y="1504680"/>
            <a:ext cx="8991600" cy="1645920"/>
          </a:xfrm>
        </p:spPr>
        <p:txBody>
          <a:bodyPr>
            <a:normAutofit/>
          </a:bodyPr>
          <a:lstStyle/>
          <a:p>
            <a:r>
              <a:rPr lang="en-US" sz="4400" b="0" u="none" strike="noStrike" dirty="0">
                <a:solidFill>
                  <a:srgbClr val="000000"/>
                </a:solidFill>
                <a:effectLst/>
                <a:latin typeface="Calibri" panose="020F0502020204030204" pitchFamily="34" charset="0"/>
              </a:rPr>
              <a:t>Time-FED</a:t>
            </a:r>
            <a:endParaRPr lang="en-US" sz="4400" dirty="0"/>
          </a:p>
        </p:txBody>
      </p:sp>
      <p:sp>
        <p:nvSpPr>
          <p:cNvPr id="3" name="Subtitle 2">
            <a:extLst>
              <a:ext uri="{FF2B5EF4-FFF2-40B4-BE49-F238E27FC236}">
                <a16:creationId xmlns:a16="http://schemas.microsoft.com/office/drawing/2014/main" id="{9E9F6F04-D146-075A-2671-92F5FA866971}"/>
              </a:ext>
            </a:extLst>
          </p:cNvPr>
          <p:cNvSpPr>
            <a:spLocks noGrp="1"/>
          </p:cNvSpPr>
          <p:nvPr>
            <p:ph type="subTitle" idx="1"/>
          </p:nvPr>
        </p:nvSpPr>
        <p:spPr>
          <a:xfrm>
            <a:off x="1673604" y="2614316"/>
            <a:ext cx="9144000" cy="754205"/>
          </a:xfrm>
        </p:spPr>
        <p:txBody>
          <a:bodyPr/>
          <a:lstStyle/>
          <a:p>
            <a:r>
              <a:rPr lang="en-US" b="0" u="none" strike="noStrike" dirty="0">
                <a:solidFill>
                  <a:srgbClr val="000000"/>
                </a:solidFill>
                <a:effectLst/>
                <a:latin typeface="Calibri" panose="020F0502020204030204" pitchFamily="34" charset="0"/>
              </a:rPr>
              <a:t>A Machine Learning System for Time Series Forecasting, Evaluation, and Deployment</a:t>
            </a:r>
            <a:endParaRPr lang="en-US" dirty="0"/>
          </a:p>
        </p:txBody>
      </p:sp>
      <p:sp>
        <p:nvSpPr>
          <p:cNvPr id="5" name="Title 1">
            <a:extLst>
              <a:ext uri="{FF2B5EF4-FFF2-40B4-BE49-F238E27FC236}">
                <a16:creationId xmlns:a16="http://schemas.microsoft.com/office/drawing/2014/main" id="{7485F876-4B07-F0A6-AE58-4748A88FB574}"/>
              </a:ext>
            </a:extLst>
          </p:cNvPr>
          <p:cNvSpPr txBox="1">
            <a:spLocks/>
          </p:cNvSpPr>
          <p:nvPr/>
        </p:nvSpPr>
        <p:spPr bwMode="blackWhite">
          <a:xfrm>
            <a:off x="1749804" y="3408888"/>
            <a:ext cx="8991600" cy="1406161"/>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a:lnSpc>
                <a:spcPct val="120000"/>
              </a:lnSpc>
            </a:pPr>
            <a:r>
              <a:rPr lang="en-US" sz="1800" dirty="0">
                <a:solidFill>
                  <a:srgbClr val="000000"/>
                </a:solidFill>
                <a:latin typeface="Calibri" panose="020F0502020204030204" pitchFamily="34" charset="0"/>
              </a:rPr>
              <a:t>James Montgomery</a:t>
            </a:r>
          </a:p>
          <a:p>
            <a:pPr>
              <a:lnSpc>
                <a:spcPct val="120000"/>
              </a:lnSpc>
            </a:pPr>
            <a:r>
              <a:rPr lang="en-US" sz="1800" dirty="0">
                <a:solidFill>
                  <a:srgbClr val="000000"/>
                </a:solidFill>
                <a:latin typeface="Calibri" panose="020F0502020204030204" pitchFamily="34" charset="0"/>
              </a:rPr>
              <a:t>Machine Learning and Instrument Autonomy group, 398J</a:t>
            </a:r>
            <a:br>
              <a:rPr lang="en-US" sz="1800" dirty="0">
                <a:solidFill>
                  <a:srgbClr val="000000"/>
                </a:solidFill>
                <a:latin typeface="Calibri" panose="020F0502020204030204" pitchFamily="34" charset="0"/>
              </a:rPr>
            </a:br>
            <a:r>
              <a:rPr lang="en-US" sz="1800" dirty="0">
                <a:solidFill>
                  <a:srgbClr val="000000"/>
                </a:solidFill>
                <a:latin typeface="Calibri" panose="020F0502020204030204" pitchFamily="34" charset="0"/>
              </a:rPr>
              <a:t>LRR067503</a:t>
            </a:r>
          </a:p>
        </p:txBody>
      </p:sp>
      <p:sp>
        <p:nvSpPr>
          <p:cNvPr id="7" name="Title 1">
            <a:extLst>
              <a:ext uri="{FF2B5EF4-FFF2-40B4-BE49-F238E27FC236}">
                <a16:creationId xmlns:a16="http://schemas.microsoft.com/office/drawing/2014/main" id="{23BCBD8D-C208-C2F9-0843-9F556D9D6363}"/>
              </a:ext>
            </a:extLst>
          </p:cNvPr>
          <p:cNvSpPr txBox="1">
            <a:spLocks/>
          </p:cNvSpPr>
          <p:nvPr/>
        </p:nvSpPr>
        <p:spPr bwMode="blackWhite">
          <a:xfrm>
            <a:off x="1749804" y="5032970"/>
            <a:ext cx="8991600" cy="1645920"/>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fontScale="85000" lnSpcReduction="10000"/>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a:lnSpc>
                <a:spcPct val="120000"/>
              </a:lnSpc>
            </a:pPr>
            <a:r>
              <a:rPr lang="en-US" sz="1800" dirty="0">
                <a:solidFill>
                  <a:srgbClr val="000000"/>
                </a:solidFill>
                <a:latin typeface="Calibri" panose="020F0502020204030204" pitchFamily="34" charset="0"/>
              </a:rPr>
              <a:t>Special thanks:</a:t>
            </a:r>
          </a:p>
          <a:p>
            <a:pPr>
              <a:lnSpc>
                <a:spcPct val="120000"/>
              </a:lnSpc>
            </a:pPr>
            <a:r>
              <a:rPr lang="en-US" sz="1800" dirty="0" err="1">
                <a:solidFill>
                  <a:srgbClr val="000000"/>
                </a:solidFill>
                <a:latin typeface="Calibri" panose="020F0502020204030204" pitchFamily="34" charset="0"/>
              </a:rPr>
              <a:t>Umaa</a:t>
            </a:r>
            <a:r>
              <a:rPr lang="en-US" sz="1800" dirty="0">
                <a:solidFill>
                  <a:srgbClr val="000000"/>
                </a:solidFill>
                <a:latin typeface="Calibri" panose="020F0502020204030204" pitchFamily="34" charset="0"/>
              </a:rPr>
              <a:t> </a:t>
            </a:r>
            <a:r>
              <a:rPr lang="en-US" sz="1800" dirty="0" err="1">
                <a:solidFill>
                  <a:srgbClr val="000000"/>
                </a:solidFill>
                <a:latin typeface="Calibri" panose="020F0502020204030204" pitchFamily="34" charset="0"/>
              </a:rPr>
              <a:t>Rebbapragada</a:t>
            </a:r>
            <a:r>
              <a:rPr lang="en-US" sz="1800" dirty="0">
                <a:solidFill>
                  <a:srgbClr val="000000"/>
                </a:solidFill>
                <a:latin typeface="Calibri" panose="020F0502020204030204" pitchFamily="34" charset="0"/>
              </a:rPr>
              <a:t>, 398J</a:t>
            </a:r>
          </a:p>
          <a:p>
            <a:pPr>
              <a:lnSpc>
                <a:spcPct val="120000"/>
              </a:lnSpc>
            </a:pPr>
            <a:r>
              <a:rPr lang="en-US" sz="1800" dirty="0">
                <a:solidFill>
                  <a:srgbClr val="000000"/>
                </a:solidFill>
                <a:latin typeface="Calibri" panose="020F0502020204030204" pitchFamily="34" charset="0"/>
              </a:rPr>
              <a:t>Rishi Verma, 398F</a:t>
            </a:r>
          </a:p>
          <a:p>
            <a:pPr>
              <a:lnSpc>
                <a:spcPct val="120000"/>
              </a:lnSpc>
            </a:pPr>
            <a:r>
              <a:rPr lang="en-US" sz="1800" dirty="0">
                <a:solidFill>
                  <a:srgbClr val="000000"/>
                </a:solidFill>
                <a:latin typeface="Calibri" panose="020F0502020204030204" pitchFamily="34" charset="0"/>
              </a:rPr>
              <a:t>Sabino </a:t>
            </a:r>
            <a:r>
              <a:rPr lang="en-US" sz="1800" dirty="0" err="1">
                <a:solidFill>
                  <a:srgbClr val="000000"/>
                </a:solidFill>
                <a:latin typeface="Calibri" panose="020F0502020204030204" pitchFamily="34" charset="0"/>
              </a:rPr>
              <a:t>Piazzolla</a:t>
            </a:r>
            <a:r>
              <a:rPr lang="en-US" sz="1800" dirty="0">
                <a:solidFill>
                  <a:srgbClr val="000000"/>
                </a:solidFill>
                <a:latin typeface="Calibri" panose="020F0502020204030204" pitchFamily="34" charset="0"/>
              </a:rPr>
              <a:t>, 337E</a:t>
            </a:r>
          </a:p>
          <a:p>
            <a:pPr>
              <a:lnSpc>
                <a:spcPct val="120000"/>
              </a:lnSpc>
            </a:pPr>
            <a:r>
              <a:rPr lang="en-US" sz="1800" dirty="0">
                <a:solidFill>
                  <a:srgbClr val="000000"/>
                </a:solidFill>
                <a:latin typeface="Calibri" panose="020F0502020204030204" pitchFamily="34" charset="0"/>
              </a:rPr>
              <a:t>Data Science Working Group (DSWG)</a:t>
            </a:r>
          </a:p>
        </p:txBody>
      </p:sp>
    </p:spTree>
    <p:extLst>
      <p:ext uri="{BB962C8B-B14F-4D97-AF65-F5344CB8AC3E}">
        <p14:creationId xmlns:p14="http://schemas.microsoft.com/office/powerpoint/2010/main" val="1807948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CCC520-CA25-36F5-F8D9-3BD03AAEE99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4144" y="0"/>
            <a:ext cx="11943711" cy="6858000"/>
          </a:xfrm>
          <a:prstGeom prst="rect">
            <a:avLst/>
          </a:prstGeom>
        </p:spPr>
      </p:pic>
    </p:spTree>
    <p:extLst>
      <p:ext uri="{BB962C8B-B14F-4D97-AF65-F5344CB8AC3E}">
        <p14:creationId xmlns:p14="http://schemas.microsoft.com/office/powerpoint/2010/main" val="4227723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47F0-0573-DA27-075E-FA5686D927F4}"/>
              </a:ext>
            </a:extLst>
          </p:cNvPr>
          <p:cNvSpPr>
            <a:spLocks noGrp="1"/>
          </p:cNvSpPr>
          <p:nvPr>
            <p:ph type="title"/>
          </p:nvPr>
        </p:nvSpPr>
        <p:spPr/>
        <p:txBody>
          <a:bodyPr/>
          <a:lstStyle/>
          <a:p>
            <a:r>
              <a:rPr lang="en-US" dirty="0"/>
              <a:t>Infusion</a:t>
            </a:r>
          </a:p>
        </p:txBody>
      </p:sp>
      <p:pic>
        <p:nvPicPr>
          <p:cNvPr id="4" name="Content Placeholder 3">
            <a:extLst>
              <a:ext uri="{FF2B5EF4-FFF2-40B4-BE49-F238E27FC236}">
                <a16:creationId xmlns:a16="http://schemas.microsoft.com/office/drawing/2014/main" id="{AE3BF871-989B-68AB-71F5-1E4F66CB9F3E}"/>
              </a:ext>
            </a:extLst>
          </p:cNvPr>
          <p:cNvPicPr>
            <a:picLocks noGrp="1" noChangeAspect="1"/>
          </p:cNvPicPr>
          <p:nvPr>
            <p:ph idx="1"/>
          </p:nvPr>
        </p:nvPicPr>
        <p:blipFill>
          <a:blip r:embed="rId3">
            <a:clrChange>
              <a:clrFrom>
                <a:srgbClr val="FFFFFF"/>
              </a:clrFrom>
              <a:clrTo>
                <a:srgbClr val="FFFFFF">
                  <a:alpha val="0"/>
                </a:srgbClr>
              </a:clrTo>
            </a:clrChange>
          </a:blip>
          <a:stretch/>
        </p:blipFill>
        <p:spPr>
          <a:xfrm>
            <a:off x="436858" y="2153412"/>
            <a:ext cx="11318283" cy="4704588"/>
          </a:xfrm>
          <a:prstGeom prst="rect">
            <a:avLst/>
          </a:prstGeom>
        </p:spPr>
      </p:pic>
    </p:spTree>
    <p:extLst>
      <p:ext uri="{BB962C8B-B14F-4D97-AF65-F5344CB8AC3E}">
        <p14:creationId xmlns:p14="http://schemas.microsoft.com/office/powerpoint/2010/main" val="3540971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623CC-9841-E170-71C9-D1B80857465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53BF887-E7DE-8367-ACD7-6CE552D5AA2F}"/>
              </a:ext>
            </a:extLst>
          </p:cNvPr>
          <p:cNvSpPr>
            <a:spLocks noGrp="1"/>
          </p:cNvSpPr>
          <p:nvPr>
            <p:ph idx="1"/>
          </p:nvPr>
        </p:nvSpPr>
        <p:spPr>
          <a:xfrm>
            <a:off x="2231136" y="2392717"/>
            <a:ext cx="7729728" cy="4219956"/>
          </a:xfrm>
        </p:spPr>
        <p:txBody>
          <a:bodyPr>
            <a:normAutofit fontScale="92500" lnSpcReduction="10000"/>
          </a:bodyPr>
          <a:lstStyle/>
          <a:p>
            <a:r>
              <a:rPr lang="en-US" dirty="0"/>
              <a:t>Time-FED can:</a:t>
            </a:r>
          </a:p>
          <a:p>
            <a:pPr lvl="1"/>
            <a:r>
              <a:rPr lang="en-US" dirty="0"/>
              <a:t>Handle sparse timeseries datasets</a:t>
            </a:r>
          </a:p>
          <a:p>
            <a:pPr lvl="1"/>
            <a:r>
              <a:rPr lang="en-US" dirty="0"/>
              <a:t>Extract temporal information from subsets of data</a:t>
            </a:r>
          </a:p>
          <a:p>
            <a:pPr lvl="1"/>
            <a:r>
              <a:rPr lang="en-US" dirty="0"/>
              <a:t>Produce ML models trained on this extracted data</a:t>
            </a:r>
          </a:p>
          <a:p>
            <a:pPr lvl="1"/>
            <a:r>
              <a:rPr lang="en-US" dirty="0"/>
              <a:t>Apply the models in a real-time environment for forecasting</a:t>
            </a:r>
          </a:p>
          <a:p>
            <a:r>
              <a:rPr lang="en-US" dirty="0"/>
              <a:t>We are seeking:</a:t>
            </a:r>
          </a:p>
          <a:p>
            <a:pPr lvl="1"/>
            <a:r>
              <a:rPr lang="en-US" dirty="0"/>
              <a:t>New infusion and use-case opportunities</a:t>
            </a:r>
          </a:p>
          <a:p>
            <a:pPr lvl="1"/>
            <a:r>
              <a:rPr lang="en-US" dirty="0"/>
              <a:t>New ideas on how to work with timeseries data</a:t>
            </a:r>
          </a:p>
          <a:p>
            <a:pPr lvl="1"/>
            <a:r>
              <a:rPr lang="en-US" dirty="0"/>
              <a:t>New collaborators interested in forecasting software developed by JPL</a:t>
            </a:r>
          </a:p>
          <a:p>
            <a:r>
              <a:rPr lang="en-US" dirty="0"/>
              <a:t>Please contact:</a:t>
            </a:r>
          </a:p>
          <a:p>
            <a:pPr lvl="1"/>
            <a:r>
              <a:rPr lang="en-US" dirty="0"/>
              <a:t>James Montgomery (398J) – </a:t>
            </a:r>
            <a:r>
              <a:rPr lang="en-US" dirty="0">
                <a:hlinkClick r:id="rId3"/>
              </a:rPr>
              <a:t>J.Montgomery@jpl.nasa.gov</a:t>
            </a:r>
            <a:endParaRPr lang="en-US" dirty="0"/>
          </a:p>
          <a:p>
            <a:pPr lvl="1"/>
            <a:r>
              <a:rPr lang="en-US" dirty="0" err="1"/>
              <a:t>Umaa</a:t>
            </a:r>
            <a:r>
              <a:rPr lang="en-US" dirty="0"/>
              <a:t> </a:t>
            </a:r>
            <a:r>
              <a:rPr lang="en-US" dirty="0" err="1"/>
              <a:t>Rebbapragada</a:t>
            </a:r>
            <a:r>
              <a:rPr lang="en-US" dirty="0"/>
              <a:t> (398J) – </a:t>
            </a:r>
            <a:r>
              <a:rPr lang="en-US" dirty="0">
                <a:hlinkClick r:id="rId4"/>
              </a:rPr>
              <a:t>Umaa.D.Rebbapragada@jpl.nasa.gov</a:t>
            </a:r>
            <a:r>
              <a:rPr lang="en-US" dirty="0"/>
              <a:t> </a:t>
            </a:r>
          </a:p>
          <a:p>
            <a:pPr marL="228600" lvl="1" indent="0">
              <a:buNone/>
            </a:pPr>
            <a:endParaRPr lang="en-US" dirty="0"/>
          </a:p>
        </p:txBody>
      </p:sp>
    </p:spTree>
    <p:extLst>
      <p:ext uri="{BB962C8B-B14F-4D97-AF65-F5344CB8AC3E}">
        <p14:creationId xmlns:p14="http://schemas.microsoft.com/office/powerpoint/2010/main" val="413513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CF2A8-84F5-DCD4-E8BC-FC0E98E2E39A}"/>
              </a:ext>
            </a:extLst>
          </p:cNvPr>
          <p:cNvSpPr>
            <a:spLocks noGrp="1"/>
          </p:cNvSpPr>
          <p:nvPr>
            <p:ph type="title"/>
          </p:nvPr>
        </p:nvSpPr>
        <p:spPr>
          <a:xfrm>
            <a:off x="2231136" y="97453"/>
            <a:ext cx="7729728" cy="1188720"/>
          </a:xfrm>
        </p:spPr>
        <p:txBody>
          <a:bodyPr/>
          <a:lstStyle/>
          <a:p>
            <a:r>
              <a:rPr lang="en-US" dirty="0"/>
              <a:t>History</a:t>
            </a:r>
          </a:p>
        </p:txBody>
      </p:sp>
      <p:pic>
        <p:nvPicPr>
          <p:cNvPr id="5" name="Picture 2">
            <a:extLst>
              <a:ext uri="{FF2B5EF4-FFF2-40B4-BE49-F238E27FC236}">
                <a16:creationId xmlns:a16="http://schemas.microsoft.com/office/drawing/2014/main" id="{46B07276-35D8-7D85-385E-45A5647DD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829" y="3936380"/>
            <a:ext cx="3895493" cy="29216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0261B52-DA16-195D-2573-60439FAB526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1298516"/>
            <a:ext cx="12157242" cy="4260968"/>
          </a:xfrm>
          <a:prstGeom prst="rect">
            <a:avLst/>
          </a:prstGeom>
        </p:spPr>
      </p:pic>
      <p:pic>
        <p:nvPicPr>
          <p:cNvPr id="7" name="Picture 6">
            <a:extLst>
              <a:ext uri="{FF2B5EF4-FFF2-40B4-BE49-F238E27FC236}">
                <a16:creationId xmlns:a16="http://schemas.microsoft.com/office/drawing/2014/main" id="{5899924E-348F-B903-C3E0-6DD9FD99FE38}"/>
              </a:ext>
            </a:extLst>
          </p:cNvPr>
          <p:cNvPicPr>
            <a:picLocks noChangeAspect="1"/>
          </p:cNvPicPr>
          <p:nvPr/>
        </p:nvPicPr>
        <p:blipFill>
          <a:blip r:embed="rId5"/>
          <a:stretch>
            <a:fillRect/>
          </a:stretch>
        </p:blipFill>
        <p:spPr>
          <a:xfrm>
            <a:off x="7377677" y="4934336"/>
            <a:ext cx="3895494" cy="1923664"/>
          </a:xfrm>
          <a:prstGeom prst="rect">
            <a:avLst/>
          </a:prstGeom>
        </p:spPr>
      </p:pic>
    </p:spTree>
    <p:extLst>
      <p:ext uri="{BB962C8B-B14F-4D97-AF65-F5344CB8AC3E}">
        <p14:creationId xmlns:p14="http://schemas.microsoft.com/office/powerpoint/2010/main" val="29562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2134-6B9C-77BE-A60E-41A81A526840}"/>
              </a:ext>
            </a:extLst>
          </p:cNvPr>
          <p:cNvSpPr>
            <a:spLocks noGrp="1"/>
          </p:cNvSpPr>
          <p:nvPr>
            <p:ph type="title"/>
          </p:nvPr>
        </p:nvSpPr>
        <p:spPr/>
        <p:txBody>
          <a:bodyPr/>
          <a:lstStyle/>
          <a:p>
            <a:r>
              <a:rPr lang="en-US" dirty="0"/>
              <a:t>The Challenges</a:t>
            </a:r>
          </a:p>
        </p:txBody>
      </p:sp>
      <p:sp>
        <p:nvSpPr>
          <p:cNvPr id="3" name="Content Placeholder 2">
            <a:extLst>
              <a:ext uri="{FF2B5EF4-FFF2-40B4-BE49-F238E27FC236}">
                <a16:creationId xmlns:a16="http://schemas.microsoft.com/office/drawing/2014/main" id="{F2CDA241-6A9B-7AB0-D48B-D8DC547F529C}"/>
              </a:ext>
            </a:extLst>
          </p:cNvPr>
          <p:cNvSpPr>
            <a:spLocks noGrp="1"/>
          </p:cNvSpPr>
          <p:nvPr>
            <p:ph idx="1"/>
          </p:nvPr>
        </p:nvSpPr>
        <p:spPr>
          <a:xfrm>
            <a:off x="2231136" y="2424660"/>
            <a:ext cx="7729728" cy="3101983"/>
          </a:xfrm>
        </p:spPr>
        <p:txBody>
          <a:bodyPr/>
          <a:lstStyle/>
          <a:p>
            <a:r>
              <a:rPr lang="en-US" dirty="0"/>
              <a:t>Time-series data is a large domain with a lot of problems for ML:</a:t>
            </a:r>
          </a:p>
          <a:p>
            <a:pPr lvl="1"/>
            <a:r>
              <a:rPr lang="en-US" dirty="0"/>
              <a:t>Inconsistent sampling</a:t>
            </a:r>
          </a:p>
          <a:p>
            <a:pPr lvl="1"/>
            <a:r>
              <a:rPr lang="en-US" dirty="0"/>
              <a:t>How to model temporal aspects of the data</a:t>
            </a:r>
          </a:p>
          <a:p>
            <a:pPr lvl="1"/>
            <a:r>
              <a:rPr lang="en-US" dirty="0"/>
              <a:t>Multi track vs single track input data</a:t>
            </a:r>
          </a:p>
          <a:p>
            <a:pPr lvl="1"/>
            <a:endParaRPr lang="en-US" dirty="0"/>
          </a:p>
          <a:p>
            <a:pPr lvl="1"/>
            <a:endParaRPr lang="en-US" dirty="0"/>
          </a:p>
        </p:txBody>
      </p:sp>
      <p:pic>
        <p:nvPicPr>
          <p:cNvPr id="4" name="Content Placeholder 4">
            <a:extLst>
              <a:ext uri="{FF2B5EF4-FFF2-40B4-BE49-F238E27FC236}">
                <a16:creationId xmlns:a16="http://schemas.microsoft.com/office/drawing/2014/main" id="{45D54631-51AF-ED26-E883-6C72E504FF9A}"/>
              </a:ext>
            </a:extLst>
          </p:cNvPr>
          <p:cNvPicPr>
            <a:picLocks noChangeAspect="1"/>
          </p:cNvPicPr>
          <p:nvPr/>
        </p:nvPicPr>
        <p:blipFill rotWithShape="1">
          <a:blip r:embed="rId3">
            <a:extLst>
              <a:ext uri="{28A0092B-C50C-407E-A947-70E740481C1C}">
                <a14:useLocalDpi xmlns:a14="http://schemas.microsoft.com/office/drawing/2010/main" val="0"/>
              </a:ext>
            </a:extLst>
          </a:blip>
          <a:srcRect t="16780"/>
          <a:stretch/>
        </p:blipFill>
        <p:spPr bwMode="auto">
          <a:xfrm>
            <a:off x="809561" y="3975651"/>
            <a:ext cx="10572878" cy="2882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503537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998F51-9804-1346-B5EC-C4AEE5F239AE}"/>
              </a:ext>
            </a:extLst>
          </p:cNvPr>
          <p:cNvSpPr>
            <a:spLocks noGrp="1"/>
          </p:cNvSpPr>
          <p:nvPr>
            <p:ph idx="1"/>
          </p:nvPr>
        </p:nvSpPr>
        <p:spPr>
          <a:xfrm>
            <a:off x="2231136" y="2506662"/>
            <a:ext cx="10422952" cy="4351338"/>
          </a:xfrm>
        </p:spPr>
        <p:txBody>
          <a:bodyPr/>
          <a:lstStyle/>
          <a:p>
            <a:r>
              <a:rPr lang="en-US" dirty="0"/>
              <a:t>Data is full of inconsistent gaps between variables</a:t>
            </a:r>
          </a:p>
          <a:p>
            <a:r>
              <a:rPr lang="en-US" dirty="0"/>
              <a:t>Timeseries analysis is difficult to perform due to the significant sparsity</a:t>
            </a:r>
          </a:p>
        </p:txBody>
      </p:sp>
      <p:pic>
        <p:nvPicPr>
          <p:cNvPr id="7" name="Picture 6">
            <a:extLst>
              <a:ext uri="{FF2B5EF4-FFF2-40B4-BE49-F238E27FC236}">
                <a16:creationId xmlns:a16="http://schemas.microsoft.com/office/drawing/2014/main" id="{6EE42669-7275-4743-BA2B-155C7DFA5105}"/>
              </a:ext>
            </a:extLst>
          </p:cNvPr>
          <p:cNvPicPr>
            <a:picLocks noChangeAspect="1"/>
          </p:cNvPicPr>
          <p:nvPr/>
        </p:nvPicPr>
        <p:blipFill>
          <a:blip r:embed="rId3"/>
          <a:stretch>
            <a:fillRect/>
          </a:stretch>
        </p:blipFill>
        <p:spPr>
          <a:xfrm>
            <a:off x="0" y="3597013"/>
            <a:ext cx="12192000" cy="3048000"/>
          </a:xfrm>
          <a:prstGeom prst="rect">
            <a:avLst/>
          </a:prstGeom>
        </p:spPr>
      </p:pic>
      <p:sp>
        <p:nvSpPr>
          <p:cNvPr id="4" name="TextBox 3">
            <a:extLst>
              <a:ext uri="{FF2B5EF4-FFF2-40B4-BE49-F238E27FC236}">
                <a16:creationId xmlns:a16="http://schemas.microsoft.com/office/drawing/2014/main" id="{619751A6-6B9C-644C-8B03-66D3500AEFB8}"/>
              </a:ext>
            </a:extLst>
          </p:cNvPr>
          <p:cNvSpPr txBox="1"/>
          <p:nvPr/>
        </p:nvSpPr>
        <p:spPr>
          <a:xfrm>
            <a:off x="5525170" y="3756252"/>
            <a:ext cx="1141659" cy="215444"/>
          </a:xfrm>
          <a:prstGeom prst="rect">
            <a:avLst/>
          </a:prstGeom>
          <a:noFill/>
        </p:spPr>
        <p:txBody>
          <a:bodyPr wrap="none" rtlCol="0">
            <a:spAutoFit/>
          </a:bodyPr>
          <a:lstStyle/>
          <a:p>
            <a:r>
              <a:rPr lang="en-US" sz="800" dirty="0"/>
              <a:t>Regions of Full Density</a:t>
            </a:r>
          </a:p>
        </p:txBody>
      </p:sp>
      <p:sp>
        <p:nvSpPr>
          <p:cNvPr id="6" name="Title 1">
            <a:extLst>
              <a:ext uri="{FF2B5EF4-FFF2-40B4-BE49-F238E27FC236}">
                <a16:creationId xmlns:a16="http://schemas.microsoft.com/office/drawing/2014/main" id="{A1530297-C067-D6C1-6A7C-FBB7644A8E48}"/>
              </a:ext>
            </a:extLst>
          </p:cNvPr>
          <p:cNvSpPr txBox="1">
            <a:spLocks/>
          </p:cNvSpPr>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Background</a:t>
            </a:r>
            <a:endParaRPr lang="en-US" dirty="0"/>
          </a:p>
        </p:txBody>
      </p:sp>
      <p:sp>
        <p:nvSpPr>
          <p:cNvPr id="9" name="Title 8">
            <a:extLst>
              <a:ext uri="{FF2B5EF4-FFF2-40B4-BE49-F238E27FC236}">
                <a16:creationId xmlns:a16="http://schemas.microsoft.com/office/drawing/2014/main" id="{959E61A8-BC06-D764-378B-FC37DD7F0D5D}"/>
              </a:ext>
            </a:extLst>
          </p:cNvPr>
          <p:cNvSpPr>
            <a:spLocks noGrp="1"/>
          </p:cNvSpPr>
          <p:nvPr>
            <p:ph type="title"/>
          </p:nvPr>
        </p:nvSpPr>
        <p:spPr/>
        <p:txBody>
          <a:bodyPr/>
          <a:lstStyle/>
          <a:p>
            <a:r>
              <a:rPr lang="en-US" dirty="0"/>
              <a:t>Sparsity</a:t>
            </a:r>
          </a:p>
        </p:txBody>
      </p:sp>
    </p:spTree>
    <p:extLst>
      <p:ext uri="{BB962C8B-B14F-4D97-AF65-F5344CB8AC3E}">
        <p14:creationId xmlns:p14="http://schemas.microsoft.com/office/powerpoint/2010/main" val="1431407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E7553-B4BE-498A-47B5-BDB79C68FE78}"/>
              </a:ext>
            </a:extLst>
          </p:cNvPr>
          <p:cNvSpPr>
            <a:spLocks noGrp="1"/>
          </p:cNvSpPr>
          <p:nvPr>
            <p:ph type="title"/>
          </p:nvPr>
        </p:nvSpPr>
        <p:spPr/>
        <p:txBody>
          <a:bodyPr/>
          <a:lstStyle/>
          <a:p>
            <a:r>
              <a:rPr lang="en-US" dirty="0"/>
              <a:t>Bad Interpolation</a:t>
            </a:r>
          </a:p>
        </p:txBody>
      </p:sp>
      <p:sp>
        <p:nvSpPr>
          <p:cNvPr id="3" name="Content Placeholder 2">
            <a:extLst>
              <a:ext uri="{FF2B5EF4-FFF2-40B4-BE49-F238E27FC236}">
                <a16:creationId xmlns:a16="http://schemas.microsoft.com/office/drawing/2014/main" id="{FB476F83-C943-0FDF-5BF7-2FA42215E72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54A3A3B-DDC2-66CF-5B94-E842AE89A352}"/>
              </a:ext>
            </a:extLst>
          </p:cNvPr>
          <p:cNvPicPr>
            <a:picLocks noChangeAspect="1"/>
          </p:cNvPicPr>
          <p:nvPr/>
        </p:nvPicPr>
        <p:blipFill>
          <a:blip r:embed="rId3"/>
          <a:stretch>
            <a:fillRect/>
          </a:stretch>
        </p:blipFill>
        <p:spPr>
          <a:xfrm>
            <a:off x="1221480" y="2217656"/>
            <a:ext cx="9280688" cy="4640344"/>
          </a:xfrm>
          <a:prstGeom prst="rect">
            <a:avLst/>
          </a:prstGeom>
        </p:spPr>
      </p:pic>
    </p:spTree>
    <p:extLst>
      <p:ext uri="{BB962C8B-B14F-4D97-AF65-F5344CB8AC3E}">
        <p14:creationId xmlns:p14="http://schemas.microsoft.com/office/powerpoint/2010/main" val="1495466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115DC-5A31-394B-B0FF-7D52322FA7A5}"/>
              </a:ext>
            </a:extLst>
          </p:cNvPr>
          <p:cNvSpPr>
            <a:spLocks noGrp="1"/>
          </p:cNvSpPr>
          <p:nvPr>
            <p:ph type="title"/>
          </p:nvPr>
        </p:nvSpPr>
        <p:spPr/>
        <p:txBody>
          <a:bodyPr/>
          <a:lstStyle/>
          <a:p>
            <a:r>
              <a:rPr lang="en-US" dirty="0"/>
              <a:t>Binned Featurization</a:t>
            </a:r>
          </a:p>
        </p:txBody>
      </p:sp>
      <p:sp>
        <p:nvSpPr>
          <p:cNvPr id="3" name="Content Placeholder 2">
            <a:extLst>
              <a:ext uri="{FF2B5EF4-FFF2-40B4-BE49-F238E27FC236}">
                <a16:creationId xmlns:a16="http://schemas.microsoft.com/office/drawing/2014/main" id="{B3B30585-7A44-BF43-B51E-DC33C2D1727F}"/>
              </a:ext>
            </a:extLst>
          </p:cNvPr>
          <p:cNvSpPr>
            <a:spLocks noGrp="1"/>
          </p:cNvSpPr>
          <p:nvPr>
            <p:ph idx="1"/>
          </p:nvPr>
        </p:nvSpPr>
        <p:spPr>
          <a:xfrm>
            <a:off x="2231136" y="2282444"/>
            <a:ext cx="6644640" cy="4575556"/>
          </a:xfrm>
        </p:spPr>
        <p:txBody>
          <a:bodyPr>
            <a:normAutofit/>
          </a:bodyPr>
          <a:lstStyle/>
          <a:p>
            <a:r>
              <a:rPr lang="en-US" sz="2400" dirty="0"/>
              <a:t>Bin the data using windows of time</a:t>
            </a:r>
          </a:p>
          <a:p>
            <a:pPr lvl="1"/>
            <a:r>
              <a:rPr lang="en-US" sz="2000" dirty="0"/>
              <a:t>A window of data is valid if it is fully dense across a minimum subset of variables</a:t>
            </a:r>
          </a:p>
        </p:txBody>
      </p:sp>
      <p:pic>
        <p:nvPicPr>
          <p:cNvPr id="4" name="Picture 3">
            <a:extLst>
              <a:ext uri="{FF2B5EF4-FFF2-40B4-BE49-F238E27FC236}">
                <a16:creationId xmlns:a16="http://schemas.microsoft.com/office/drawing/2014/main" id="{0F28E995-BB2D-3C73-4AAC-7FC23FA145B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773680" y="3626900"/>
            <a:ext cx="6644640" cy="3196421"/>
          </a:xfrm>
          <a:prstGeom prst="rect">
            <a:avLst/>
          </a:prstGeom>
        </p:spPr>
      </p:pic>
    </p:spTree>
    <p:extLst>
      <p:ext uri="{BB962C8B-B14F-4D97-AF65-F5344CB8AC3E}">
        <p14:creationId xmlns:p14="http://schemas.microsoft.com/office/powerpoint/2010/main" val="3567503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9098E-F9E6-89FA-049E-66F476E64FC0}"/>
              </a:ext>
            </a:extLst>
          </p:cNvPr>
          <p:cNvSpPr>
            <a:spLocks noGrp="1"/>
          </p:cNvSpPr>
          <p:nvPr>
            <p:ph type="title"/>
          </p:nvPr>
        </p:nvSpPr>
        <p:spPr/>
        <p:txBody>
          <a:bodyPr/>
          <a:lstStyle/>
          <a:p>
            <a:r>
              <a:rPr lang="en-US" dirty="0" err="1"/>
              <a:t>tsfresh</a:t>
            </a:r>
            <a:endParaRPr lang="en-US" dirty="0"/>
          </a:p>
        </p:txBody>
      </p:sp>
      <p:sp>
        <p:nvSpPr>
          <p:cNvPr id="3" name="Content Placeholder 2">
            <a:extLst>
              <a:ext uri="{FF2B5EF4-FFF2-40B4-BE49-F238E27FC236}">
                <a16:creationId xmlns:a16="http://schemas.microsoft.com/office/drawing/2014/main" id="{6CA8F6D0-92D5-BB3B-1FCD-DAC12FA66B20}"/>
              </a:ext>
            </a:extLst>
          </p:cNvPr>
          <p:cNvSpPr>
            <a:spLocks noGrp="1"/>
          </p:cNvSpPr>
          <p:nvPr>
            <p:ph idx="1"/>
          </p:nvPr>
        </p:nvSpPr>
        <p:spPr>
          <a:xfrm>
            <a:off x="1555815" y="2402084"/>
            <a:ext cx="9080366" cy="1188720"/>
          </a:xfrm>
        </p:spPr>
        <p:txBody>
          <a:bodyPr>
            <a:normAutofit/>
          </a:bodyPr>
          <a:lstStyle/>
          <a:p>
            <a:pPr marL="0" indent="0">
              <a:buNone/>
            </a:pPr>
            <a:r>
              <a:rPr lang="en-US" dirty="0"/>
              <a:t>Windows of (M samples, N variables) </a:t>
            </a:r>
            <a:r>
              <a:rPr lang="en-US" dirty="0">
                <a:sym typeface="Wingdings" pitchFamily="2" charset="2"/>
              </a:rPr>
              <a:t> (1 sample, N x F) where F = # of feature calculations</a:t>
            </a:r>
            <a:endParaRPr lang="en-US" dirty="0"/>
          </a:p>
        </p:txBody>
      </p:sp>
      <p:pic>
        <p:nvPicPr>
          <p:cNvPr id="4" name="Picture 3">
            <a:extLst>
              <a:ext uri="{FF2B5EF4-FFF2-40B4-BE49-F238E27FC236}">
                <a16:creationId xmlns:a16="http://schemas.microsoft.com/office/drawing/2014/main" id="{97B113CC-EA68-144A-12A4-496ECD6EDAB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350940" y="2996444"/>
            <a:ext cx="5490117" cy="3461869"/>
          </a:xfrm>
          <a:prstGeom prst="rect">
            <a:avLst/>
          </a:prstGeom>
        </p:spPr>
      </p:pic>
      <p:sp>
        <p:nvSpPr>
          <p:cNvPr id="7" name="TextBox 6">
            <a:extLst>
              <a:ext uri="{FF2B5EF4-FFF2-40B4-BE49-F238E27FC236}">
                <a16:creationId xmlns:a16="http://schemas.microsoft.com/office/drawing/2014/main" id="{50F4BF74-A244-502D-0A95-6061BF11EFD4}"/>
              </a:ext>
            </a:extLst>
          </p:cNvPr>
          <p:cNvSpPr txBox="1"/>
          <p:nvPr/>
        </p:nvSpPr>
        <p:spPr>
          <a:xfrm>
            <a:off x="9160401" y="3839476"/>
            <a:ext cx="3031599" cy="2585323"/>
          </a:xfrm>
          <a:prstGeom prst="rect">
            <a:avLst/>
          </a:prstGeom>
          <a:noFill/>
        </p:spPr>
        <p:txBody>
          <a:bodyPr wrap="none" rtlCol="0">
            <a:spAutoFit/>
          </a:bodyPr>
          <a:lstStyle/>
          <a:p>
            <a:r>
              <a:rPr lang="en-US" dirty="0"/>
              <a:t>Possible Features:</a:t>
            </a:r>
          </a:p>
          <a:p>
            <a:pPr marL="285750" indent="-285750">
              <a:buFontTx/>
              <a:buChar char="-"/>
            </a:pPr>
            <a:r>
              <a:rPr lang="en-US" dirty="0"/>
              <a:t>Fourier Transform</a:t>
            </a:r>
          </a:p>
          <a:p>
            <a:pPr marL="285750" indent="-285750">
              <a:buFontTx/>
              <a:buChar char="-"/>
            </a:pPr>
            <a:r>
              <a:rPr lang="en-US" dirty="0"/>
              <a:t>Continuous Wavelet </a:t>
            </a:r>
            <a:r>
              <a:rPr lang="en-US" dirty="0" err="1"/>
              <a:t>Coeffs</a:t>
            </a:r>
            <a:endParaRPr lang="en-US" dirty="0"/>
          </a:p>
          <a:p>
            <a:pPr marL="285750" indent="-285750">
              <a:buFontTx/>
              <a:buChar char="-"/>
            </a:pPr>
            <a:r>
              <a:rPr lang="en-US" dirty="0"/>
              <a:t>Entropy functions</a:t>
            </a:r>
          </a:p>
          <a:p>
            <a:pPr marL="285750" indent="-285750">
              <a:buFontTx/>
              <a:buChar char="-"/>
            </a:pPr>
            <a:r>
              <a:rPr lang="en-US" dirty="0"/>
              <a:t>Energy functions</a:t>
            </a:r>
          </a:p>
          <a:p>
            <a:pPr marL="285750" indent="-285750">
              <a:buFontTx/>
              <a:buChar char="-"/>
            </a:pPr>
            <a:r>
              <a:rPr lang="en-US" dirty="0"/>
              <a:t>Linear trends</a:t>
            </a:r>
          </a:p>
          <a:p>
            <a:pPr marL="285750" indent="-285750">
              <a:buFontTx/>
              <a:buChar char="-"/>
            </a:pPr>
            <a:r>
              <a:rPr lang="en-US" dirty="0"/>
              <a:t>Basic stats</a:t>
            </a:r>
          </a:p>
          <a:p>
            <a:pPr marL="285750" indent="-285750">
              <a:buFontTx/>
              <a:buChar char="-"/>
            </a:pPr>
            <a:r>
              <a:rPr lang="en-US" dirty="0"/>
              <a:t>Various ratio functions</a:t>
            </a:r>
          </a:p>
          <a:p>
            <a:pPr marL="285750" indent="-285750">
              <a:buFontTx/>
              <a:buChar char="-"/>
            </a:pPr>
            <a:r>
              <a:rPr lang="en-US" dirty="0"/>
              <a:t>And many more</a:t>
            </a:r>
          </a:p>
        </p:txBody>
      </p:sp>
    </p:spTree>
    <p:extLst>
      <p:ext uri="{BB962C8B-B14F-4D97-AF65-F5344CB8AC3E}">
        <p14:creationId xmlns:p14="http://schemas.microsoft.com/office/powerpoint/2010/main" val="2760736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D9D6-D161-CA73-C404-E4524A33EFE0}"/>
              </a:ext>
            </a:extLst>
          </p:cNvPr>
          <p:cNvSpPr>
            <a:spLocks noGrp="1"/>
          </p:cNvSpPr>
          <p:nvPr>
            <p:ph type="title"/>
          </p:nvPr>
        </p:nvSpPr>
        <p:spPr/>
        <p:txBody>
          <a:bodyPr/>
          <a:lstStyle/>
          <a:p>
            <a:r>
              <a:rPr lang="en-US" dirty="0"/>
              <a:t>Forecasting</a:t>
            </a:r>
          </a:p>
        </p:txBody>
      </p:sp>
      <p:sp>
        <p:nvSpPr>
          <p:cNvPr id="3" name="Content Placeholder 2">
            <a:extLst>
              <a:ext uri="{FF2B5EF4-FFF2-40B4-BE49-F238E27FC236}">
                <a16:creationId xmlns:a16="http://schemas.microsoft.com/office/drawing/2014/main" id="{16628197-081F-280B-E9E5-6BABEAE1858B}"/>
              </a:ext>
            </a:extLst>
          </p:cNvPr>
          <p:cNvSpPr>
            <a:spLocks noGrp="1"/>
          </p:cNvSpPr>
          <p:nvPr>
            <p:ph idx="1"/>
          </p:nvPr>
        </p:nvSpPr>
        <p:spPr>
          <a:xfrm>
            <a:off x="0" y="2971800"/>
            <a:ext cx="4419600" cy="3101983"/>
          </a:xfrm>
        </p:spPr>
        <p:txBody>
          <a:bodyPr>
            <a:normAutofit/>
          </a:bodyPr>
          <a:lstStyle/>
          <a:p>
            <a:r>
              <a:rPr lang="en-US" dirty="0"/>
              <a:t>With a fully dense dataset:</a:t>
            </a:r>
          </a:p>
          <a:p>
            <a:pPr lvl="1"/>
            <a:r>
              <a:rPr lang="en-US" dirty="0"/>
              <a:t>Train </a:t>
            </a:r>
            <a:r>
              <a:rPr lang="en-US" dirty="0">
                <a:solidFill>
                  <a:srgbClr val="FF0000"/>
                </a:solidFill>
              </a:rPr>
              <a:t>sets</a:t>
            </a:r>
            <a:r>
              <a:rPr lang="en-US" dirty="0"/>
              <a:t> of models on different combinations of variables</a:t>
            </a:r>
          </a:p>
          <a:p>
            <a:pPr lvl="1"/>
            <a:r>
              <a:rPr lang="en-US" dirty="0"/>
              <a:t>Train a model for every forecasting step from now to N time in the future</a:t>
            </a:r>
          </a:p>
          <a:p>
            <a:pPr lvl="2"/>
            <a:r>
              <a:rPr lang="en-US" dirty="0"/>
              <a:t>t = Now,  t+0 = Nowcast</a:t>
            </a:r>
          </a:p>
          <a:p>
            <a:pPr lvl="2"/>
            <a:r>
              <a:rPr lang="en-US" dirty="0"/>
              <a:t>DSOC forecasted every 5 minutes up to 3 hours = 36 models </a:t>
            </a:r>
            <a:r>
              <a:rPr lang="en-US" i="1" dirty="0"/>
              <a:t>per </a:t>
            </a:r>
            <a:r>
              <a:rPr lang="en-US" i="1" dirty="0">
                <a:solidFill>
                  <a:srgbClr val="FF0000"/>
                </a:solidFill>
              </a:rPr>
              <a:t>set</a:t>
            </a:r>
            <a:endParaRPr lang="en-US" dirty="0">
              <a:solidFill>
                <a:srgbClr val="FF0000"/>
              </a:solidFill>
            </a:endParaRPr>
          </a:p>
        </p:txBody>
      </p:sp>
      <p:pic>
        <p:nvPicPr>
          <p:cNvPr id="6" name="Picture 5">
            <a:extLst>
              <a:ext uri="{FF2B5EF4-FFF2-40B4-BE49-F238E27FC236}">
                <a16:creationId xmlns:a16="http://schemas.microsoft.com/office/drawing/2014/main" id="{6DCB510C-DCB3-285E-23CA-1D2B66F4B70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19600" y="2579691"/>
            <a:ext cx="7772400" cy="3886200"/>
          </a:xfrm>
          <a:prstGeom prst="rect">
            <a:avLst/>
          </a:prstGeom>
        </p:spPr>
      </p:pic>
    </p:spTree>
    <p:extLst>
      <p:ext uri="{BB962C8B-B14F-4D97-AF65-F5344CB8AC3E}">
        <p14:creationId xmlns:p14="http://schemas.microsoft.com/office/powerpoint/2010/main" val="1759560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69C8-B1D3-5960-0BAD-98DD56D6C4D2}"/>
              </a:ext>
            </a:extLst>
          </p:cNvPr>
          <p:cNvSpPr>
            <a:spLocks noGrp="1"/>
          </p:cNvSpPr>
          <p:nvPr>
            <p:ph type="title"/>
          </p:nvPr>
        </p:nvSpPr>
        <p:spPr/>
        <p:txBody>
          <a:bodyPr/>
          <a:lstStyle/>
          <a:p>
            <a:r>
              <a:rPr lang="en-US" dirty="0"/>
              <a:t>Results</a:t>
            </a:r>
          </a:p>
        </p:txBody>
      </p:sp>
      <p:pic>
        <p:nvPicPr>
          <p:cNvPr id="4" name="Picture 3">
            <a:extLst>
              <a:ext uri="{FF2B5EF4-FFF2-40B4-BE49-F238E27FC236}">
                <a16:creationId xmlns:a16="http://schemas.microsoft.com/office/drawing/2014/main" id="{F0BB8F75-24DB-5C77-95E7-DF2D4ED9E437}"/>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88" t="36406" b="33567"/>
          <a:stretch/>
        </p:blipFill>
        <p:spPr>
          <a:xfrm>
            <a:off x="257667" y="2508656"/>
            <a:ext cx="11934333" cy="2195933"/>
          </a:xfrm>
          <a:prstGeom prst="rect">
            <a:avLst/>
          </a:prstGeom>
        </p:spPr>
      </p:pic>
      <p:sp>
        <p:nvSpPr>
          <p:cNvPr id="11" name="TextBox 10">
            <a:extLst>
              <a:ext uri="{FF2B5EF4-FFF2-40B4-BE49-F238E27FC236}">
                <a16:creationId xmlns:a16="http://schemas.microsoft.com/office/drawing/2014/main" id="{498F290E-8ADE-1CB5-DA9A-1A3C972936D7}"/>
              </a:ext>
            </a:extLst>
          </p:cNvPr>
          <p:cNvSpPr txBox="1"/>
          <p:nvPr/>
        </p:nvSpPr>
        <p:spPr>
          <a:xfrm rot="16200000">
            <a:off x="-751419" y="3244333"/>
            <a:ext cx="1774525" cy="369332"/>
          </a:xfrm>
          <a:prstGeom prst="rect">
            <a:avLst/>
          </a:prstGeom>
          <a:noFill/>
        </p:spPr>
        <p:txBody>
          <a:bodyPr wrap="none" rtlCol="0">
            <a:spAutoFit/>
          </a:bodyPr>
          <a:lstStyle/>
          <a:p>
            <a:r>
              <a:rPr lang="en-US" dirty="0"/>
              <a:t>Error Percentage</a:t>
            </a:r>
          </a:p>
        </p:txBody>
      </p:sp>
      <p:sp>
        <p:nvSpPr>
          <p:cNvPr id="13" name="Content Placeholder 2">
            <a:extLst>
              <a:ext uri="{FF2B5EF4-FFF2-40B4-BE49-F238E27FC236}">
                <a16:creationId xmlns:a16="http://schemas.microsoft.com/office/drawing/2014/main" id="{0496488B-A087-1C6E-1264-E44965A67626}"/>
              </a:ext>
            </a:extLst>
          </p:cNvPr>
          <p:cNvSpPr>
            <a:spLocks noGrp="1"/>
          </p:cNvSpPr>
          <p:nvPr>
            <p:ph idx="1"/>
          </p:nvPr>
        </p:nvSpPr>
        <p:spPr>
          <a:xfrm>
            <a:off x="2377911" y="4992365"/>
            <a:ext cx="3231823" cy="1801885"/>
          </a:xfrm>
        </p:spPr>
        <p:txBody>
          <a:bodyPr>
            <a:normAutofit/>
          </a:bodyPr>
          <a:lstStyle/>
          <a:p>
            <a:r>
              <a:rPr lang="en-US" dirty="0"/>
              <a:t>Goal: Under 20% error</a:t>
            </a:r>
          </a:p>
          <a:p>
            <a:pPr lvl="1"/>
            <a:r>
              <a:rPr lang="en-US" dirty="0"/>
              <a:t>Achieved up to 110 minutes</a:t>
            </a:r>
          </a:p>
          <a:p>
            <a:pPr lvl="1"/>
            <a:r>
              <a:rPr lang="en-US" dirty="0"/>
              <a:t>Under 25% up to 180 minutes</a:t>
            </a:r>
          </a:p>
          <a:p>
            <a:pPr lvl="1"/>
            <a:endParaRPr lang="en-US" dirty="0">
              <a:solidFill>
                <a:schemeClr val="tx1"/>
              </a:solidFill>
            </a:endParaRPr>
          </a:p>
        </p:txBody>
      </p:sp>
      <p:sp>
        <p:nvSpPr>
          <p:cNvPr id="15" name="Oval 14">
            <a:extLst>
              <a:ext uri="{FF2B5EF4-FFF2-40B4-BE49-F238E27FC236}">
                <a16:creationId xmlns:a16="http://schemas.microsoft.com/office/drawing/2014/main" id="{8E02058E-26AE-D697-3B0A-4B52B77F65CC}"/>
              </a:ext>
            </a:extLst>
          </p:cNvPr>
          <p:cNvSpPr/>
          <p:nvPr/>
        </p:nvSpPr>
        <p:spPr>
          <a:xfrm>
            <a:off x="7239785" y="2828042"/>
            <a:ext cx="457200" cy="4572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26503DAC-308B-0800-D0EB-A2BE777C25E9}"/>
              </a:ext>
            </a:extLst>
          </p:cNvPr>
          <p:cNvCxnSpPr>
            <a:cxnSpLocks/>
            <a:stCxn id="15" idx="4"/>
            <a:endCxn id="13" idx="0"/>
          </p:cNvCxnSpPr>
          <p:nvPr/>
        </p:nvCxnSpPr>
        <p:spPr>
          <a:xfrm flipH="1">
            <a:off x="3993823" y="3285242"/>
            <a:ext cx="3474562" cy="1707123"/>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20" name="Left Brace 19">
            <a:extLst>
              <a:ext uri="{FF2B5EF4-FFF2-40B4-BE49-F238E27FC236}">
                <a16:creationId xmlns:a16="http://schemas.microsoft.com/office/drawing/2014/main" id="{0E2C40CA-EF28-657F-AAA6-A3B1AE8DB17E}"/>
              </a:ext>
            </a:extLst>
          </p:cNvPr>
          <p:cNvSpPr/>
          <p:nvPr/>
        </p:nvSpPr>
        <p:spPr>
          <a:xfrm rot="5400000">
            <a:off x="10980591" y="2547592"/>
            <a:ext cx="276645" cy="176281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CC2FAEF4-18DA-5E37-1987-076C664A0C4B}"/>
              </a:ext>
            </a:extLst>
          </p:cNvPr>
          <p:cNvSpPr txBox="1"/>
          <p:nvPr/>
        </p:nvSpPr>
        <p:spPr>
          <a:xfrm>
            <a:off x="9850975" y="2984046"/>
            <a:ext cx="2341025" cy="369332"/>
          </a:xfrm>
          <a:prstGeom prst="rect">
            <a:avLst/>
          </a:prstGeom>
          <a:noFill/>
        </p:spPr>
        <p:txBody>
          <a:bodyPr wrap="none" rtlCol="0">
            <a:spAutoFit/>
          </a:bodyPr>
          <a:lstStyle/>
          <a:p>
            <a:r>
              <a:rPr lang="en-US" sz="1600" dirty="0"/>
              <a:t>Different</a:t>
            </a:r>
            <a:r>
              <a:rPr lang="en-US" dirty="0"/>
              <a:t> sets of models</a:t>
            </a:r>
          </a:p>
        </p:txBody>
      </p:sp>
    </p:spTree>
    <p:extLst>
      <p:ext uri="{BB962C8B-B14F-4D97-AF65-F5344CB8AC3E}">
        <p14:creationId xmlns:p14="http://schemas.microsoft.com/office/powerpoint/2010/main" val="357415500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{668EF09E-59A2-2341-B780-1089AE97B3DC}tf10001120</Template>
  <TotalTime>15832</TotalTime>
  <Words>1809</Words>
  <Application>Microsoft Macintosh PowerPoint</Application>
  <PresentationFormat>Widescreen</PresentationFormat>
  <Paragraphs>87</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Gill Sans MT</vt:lpstr>
      <vt:lpstr>Parcel</vt:lpstr>
      <vt:lpstr>Time-FED</vt:lpstr>
      <vt:lpstr>History</vt:lpstr>
      <vt:lpstr>The Challenges</vt:lpstr>
      <vt:lpstr>Sparsity</vt:lpstr>
      <vt:lpstr>Bad Interpolation</vt:lpstr>
      <vt:lpstr>Binned Featurization</vt:lpstr>
      <vt:lpstr>tsfresh</vt:lpstr>
      <vt:lpstr>Forecasting</vt:lpstr>
      <vt:lpstr>Results</vt:lpstr>
      <vt:lpstr>PowerPoint Presentation</vt:lpstr>
      <vt:lpstr>Infusion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Time-FED</dc:title>
  <dc:creator>Montgomery, James (US 398J)</dc:creator>
  <cp:lastModifiedBy>Montgomery, James (US 398J)</cp:lastModifiedBy>
  <cp:revision>37</cp:revision>
  <dcterms:created xsi:type="dcterms:W3CDTF">2022-09-08T18:50:21Z</dcterms:created>
  <dcterms:modified xsi:type="dcterms:W3CDTF">2022-09-22T17:58:25Z</dcterms:modified>
</cp:coreProperties>
</file>